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UbuLozT7jtoXtNYArRvmVgLvx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88" autoAdjust="0"/>
  </p:normalViewPr>
  <p:slideViewPr>
    <p:cSldViewPr snapToGrid="0">
      <p:cViewPr varScale="1">
        <p:scale>
          <a:sx n="75" d="100"/>
          <a:sy n="75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3101745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1631017459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6310174596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25" name="Google Shape;22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7" name="Google Shape;12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37" name="Google Shape;13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endParaRPr dirty="0">
              <a:highlight>
                <a:srgbClr val="FFFFFF"/>
              </a:highlight>
            </a:endParaRPr>
          </a:p>
        </p:txBody>
      </p:sp>
      <p:sp>
        <p:nvSpPr>
          <p:cNvPr id="169" name="Google Shape;16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333333"/>
              </a:solidFill>
              <a:highlight>
                <a:srgbClr val="FCFCFC"/>
              </a:highlight>
            </a:endParaRPr>
          </a:p>
        </p:txBody>
      </p:sp>
      <p:sp>
        <p:nvSpPr>
          <p:cNvPr id="181" name="Google Shape;18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713d2cdb7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1713d2cdb7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3" name="Google Shape;203;g1713d2cdb7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ia.gov/environment/emissions/state/analysis/" TargetMode="External"/><Relationship Id="rId3" Type="http://schemas.openxmlformats.org/officeDocument/2006/relationships/hyperlink" Target="https://libguides.library.kent.edu/SAS/TransposeData" TargetMode="External"/><Relationship Id="rId7" Type="http://schemas.openxmlformats.org/officeDocument/2006/relationships/hyperlink" Target="https://www.eia.gov/electricity/data/emissio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s.carbonmonitor.org/" TargetMode="External"/><Relationship Id="rId5" Type="http://schemas.openxmlformats.org/officeDocument/2006/relationships/hyperlink" Target="https://documentation.sas.com/doc/en/pgmsascdc/9.4_3.5/proc/n1qnc9bddfvhzqn105kqitnf29cp.htm" TargetMode="External"/><Relationship Id="rId4" Type="http://schemas.openxmlformats.org/officeDocument/2006/relationships/hyperlink" Target="https://documentation.sas.com/doc/en/pgmsascdc/9.4_3.5/proc/n1hqa4dk5tay0an15nrys1iwr5o2.ht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California Wildfires: Woolsey Fire Has Hit Santa Susana Nuclear S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080795" y="739325"/>
            <a:ext cx="10030410" cy="318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University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 699C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1" i="0" u="none" strike="noStrike" cap="none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Wildfires: The Effects on Southern California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991300" y="4434050"/>
            <a:ext cx="6209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Team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(Aakriti Sinha, Adam LeBlanc, Aditi Bhujbal, Anna Mkrtchyan)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 Oct 27, 2022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g16310174596_0_5"/>
          <p:cNvCxnSpPr/>
          <p:nvPr/>
        </p:nvCxnSpPr>
        <p:spPr>
          <a:xfrm>
            <a:off x="293550" y="135085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6" name="Google Shape;216;g1631017459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725" y="1567375"/>
            <a:ext cx="5029841" cy="3054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g1631017459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275" y="2501275"/>
            <a:ext cx="4611200" cy="3054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8" name="Google Shape;218;g16310174596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2200" y="3510650"/>
            <a:ext cx="5430994" cy="30549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9" name="Google Shape;219;g16310174596_0_5"/>
          <p:cNvSpPr txBox="1"/>
          <p:nvPr/>
        </p:nvSpPr>
        <p:spPr>
          <a:xfrm>
            <a:off x="327075" y="194225"/>
            <a:ext cx="1169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CVS files for U.S. Precipitation, Maximum Temperature, Minimum Temperature, and Soil Moisture, etc from 2013 to present are exported to Excel.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6310174596_0_5"/>
          <p:cNvSpPr/>
          <p:nvPr/>
        </p:nvSpPr>
        <p:spPr>
          <a:xfrm>
            <a:off x="3160150" y="4990200"/>
            <a:ext cx="1320600" cy="632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6310174596_0_5"/>
          <p:cNvSpPr/>
          <p:nvPr/>
        </p:nvSpPr>
        <p:spPr>
          <a:xfrm rot="-5400000">
            <a:off x="183875" y="3290675"/>
            <a:ext cx="2125500" cy="632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3"/>
          <p:cNvCxnSpPr/>
          <p:nvPr/>
        </p:nvCxnSpPr>
        <p:spPr>
          <a:xfrm>
            <a:off x="293550" y="135085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8" name="Google Shape;2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75" y="2402700"/>
            <a:ext cx="4972725" cy="3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"/>
          <p:cNvSpPr txBox="1"/>
          <p:nvPr/>
        </p:nvSpPr>
        <p:spPr>
          <a:xfrm>
            <a:off x="327075" y="194225"/>
            <a:ext cx="1169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Excel the data is cleaned and only California variables remain. The files will be imported into SQL to remove all unneeded counties.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200" y="1495675"/>
            <a:ext cx="4495800" cy="39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579028" y="3409177"/>
            <a:ext cx="529750" cy="56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10063237" y="4387538"/>
            <a:ext cx="2993500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"/>
          <p:cNvPicPr preferRelativeResize="0"/>
          <p:nvPr/>
        </p:nvPicPr>
        <p:blipFill rotWithShape="1">
          <a:blip r:embed="rId7">
            <a:alphaModFix/>
          </a:blip>
          <a:srcRect l="9907" t="14177" r="13762" b="21756"/>
          <a:stretch/>
        </p:blipFill>
        <p:spPr>
          <a:xfrm>
            <a:off x="9293250" y="5596875"/>
            <a:ext cx="1754598" cy="11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"/>
          <p:cNvSpPr/>
          <p:nvPr/>
        </p:nvSpPr>
        <p:spPr>
          <a:xfrm>
            <a:off x="6329725" y="5160000"/>
            <a:ext cx="4712700" cy="33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 txBox="1"/>
          <p:nvPr/>
        </p:nvSpPr>
        <p:spPr>
          <a:xfrm>
            <a:off x="4880255" y="407705"/>
            <a:ext cx="20169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8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References:</a:t>
            </a:r>
            <a:endParaRPr sz="2800" b="0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4946999" y="5672975"/>
            <a:ext cx="18834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7"/>
              <a:buFont typeface="Arial"/>
              <a:buNone/>
            </a:pPr>
            <a:r>
              <a:rPr lang="en-US" sz="28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2800" b="0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1148700" y="1191425"/>
            <a:ext cx="9894600" cy="3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 i="1">
                <a:solidFill>
                  <a:schemeClr val="lt1"/>
                </a:solidFill>
              </a:rPr>
              <a:t>2022 Fire Season Outlook</a:t>
            </a:r>
            <a:r>
              <a:rPr lang="en-US">
                <a:solidFill>
                  <a:schemeClr val="lt1"/>
                </a:solidFill>
              </a:rPr>
              <a:t>. (n.d.). Retrieved October 27, 2022, from https://www.fire.ca.gov/incidents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>
                <a:solidFill>
                  <a:schemeClr val="lt1"/>
                </a:solidFill>
              </a:rPr>
              <a:t>Kent State University (n.d.) SAS TUTORIALS: TRANSPOSING DATA USING PROC TRANSPOSE Retrieved from</a:t>
            </a:r>
            <a:r>
              <a:rPr lang="en-US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https://libguides.library.kent.edu/SAS/TransposeData</a:t>
            </a:r>
            <a:endParaRPr u="sng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>
                <a:solidFill>
                  <a:schemeClr val="lt1"/>
                </a:solidFill>
              </a:rPr>
              <a:t>SAS Help Center (n.d.) CONTENTS Procedure. Retrieved from </a:t>
            </a:r>
            <a:r>
              <a:rPr lang="en-US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https://documentation.sas.com/doc/en/pgmsascdc/9.4_3.5/proc/n1hqa4dk5tay0an15nrys1iwr5o2.htm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>
                <a:solidFill>
                  <a:schemeClr val="lt1"/>
                </a:solidFill>
              </a:rPr>
              <a:t>SAS Help Center (n.d.) MEANS Procedure. Retrieved from</a:t>
            </a:r>
            <a:r>
              <a:rPr lang="en-US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https://documentation.sas.com/doc/en/pgmsascdc/9.4_3.5/proc/n1qnc9bddfvhzqn105kqitnf29cp.htm</a:t>
            </a:r>
            <a:endParaRPr u="sng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>
                <a:solidFill>
                  <a:schemeClr val="lt1"/>
                </a:solidFill>
              </a:rPr>
              <a:t>US Carbon Monitor. Carbon monitor. (n.d.). Retrieved from</a:t>
            </a:r>
            <a:r>
              <a:rPr lang="en-US" u="sng">
                <a:solidFill>
                  <a:schemeClr val="lt1"/>
                </a:solidFill>
              </a:rPr>
              <a:t>  </a:t>
            </a:r>
            <a:r>
              <a:rPr lang="en-US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https://us.carbonmonitor.org/</a:t>
            </a:r>
            <a:endParaRPr u="sng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>
                <a:solidFill>
                  <a:schemeClr val="lt1"/>
                </a:solidFill>
              </a:rPr>
              <a:t>U.S. Energy Information Administration - EIA - independent statistics and analysis. Emissions by plant and by region. (2022). Retrieved from </a:t>
            </a:r>
            <a:r>
              <a:rPr lang="en-US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https://www.eia.gov/electricity/data/emissions/</a:t>
            </a:r>
            <a:r>
              <a:rPr lang="en-US" u="sng">
                <a:solidFill>
                  <a:schemeClr val="lt1"/>
                </a:solidFill>
              </a:rPr>
              <a:t> </a:t>
            </a:r>
            <a:endParaRPr u="sng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>
                <a:solidFill>
                  <a:schemeClr val="lt1"/>
                </a:solidFill>
              </a:rPr>
              <a:t>U.S. Energy Information Administration - EIA - independent statistics and analysis. Energy-Related Carbon Dioxide Emissions by State, 2005 - 2016. (2019). Retrieved from </a:t>
            </a:r>
            <a:r>
              <a:rPr lang="en-US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https://www.eia.gov/environment/emissions/state/analysis/</a:t>
            </a:r>
            <a:endParaRPr u="sng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 i="1">
                <a:solidFill>
                  <a:schemeClr val="lt1"/>
                </a:solidFill>
              </a:rPr>
              <a:t>WFIGS - Wildland Fire Locations Full History</a:t>
            </a:r>
            <a:r>
              <a:rPr lang="en-US">
                <a:solidFill>
                  <a:schemeClr val="lt1"/>
                </a:solidFill>
              </a:rPr>
              <a:t>. (n.d.). Retrieved October 23, 2022, from https://data-nifc.opendata.arcgis.com/datasets/nifc::wfigs-wildland-fire-locations-full-history/explore?location=-0.000000,0.000000,2.37</a:t>
            </a:r>
            <a:endParaRPr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"/>
          <p:cNvCxnSpPr/>
          <p:nvPr/>
        </p:nvCxnSpPr>
        <p:spPr>
          <a:xfrm>
            <a:off x="250800" y="1361075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2"/>
          <p:cNvSpPr txBox="1"/>
          <p:nvPr/>
        </p:nvSpPr>
        <p:spPr>
          <a:xfrm>
            <a:off x="4640150" y="1768425"/>
            <a:ext cx="121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Aakriti Sinha</a:t>
            </a:r>
            <a:endParaRPr sz="1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4520575" y="4361775"/>
            <a:ext cx="133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Anna Mkrtchyan</a:t>
            </a:r>
            <a:endParaRPr sz="1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678550" y="5556950"/>
            <a:ext cx="121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Adam LeBlanc</a:t>
            </a:r>
            <a:endParaRPr sz="1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4771484" y="3117488"/>
            <a:ext cx="101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Aditi Bhujbal</a:t>
            </a:r>
            <a:endParaRPr sz="1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5860072" y="4438090"/>
            <a:ext cx="658500" cy="2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5890850" y="1834875"/>
            <a:ext cx="658500" cy="2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813135" y="5681880"/>
            <a:ext cx="658500" cy="2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890860" y="3223756"/>
            <a:ext cx="658500" cy="2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25" y="2177825"/>
            <a:ext cx="3553250" cy="38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00" y="2919052"/>
            <a:ext cx="229014" cy="30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797" y="2071263"/>
            <a:ext cx="229014" cy="30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1959" y="2837329"/>
            <a:ext cx="229014" cy="30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175" y="4040398"/>
            <a:ext cx="1795650" cy="85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4402" y="2802524"/>
            <a:ext cx="1795651" cy="8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7744" y="1503447"/>
            <a:ext cx="1902306" cy="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7772" y="5322850"/>
            <a:ext cx="1902300" cy="820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250800" y="210350"/>
            <a:ext cx="11491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A-team implemented various resources taught during the Course to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Clean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all data sources and conduct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Exploratory Analysis.  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05481" y="1796100"/>
            <a:ext cx="1678158" cy="89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5475" y="2837325"/>
            <a:ext cx="1678149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56510" y="3727178"/>
            <a:ext cx="1678159" cy="81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56517" y="5551096"/>
            <a:ext cx="1678159" cy="65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3">
            <a:alphaModFix/>
          </a:blip>
          <a:srcRect l="9907" t="14177" r="13762" b="21756"/>
          <a:stretch/>
        </p:blipFill>
        <p:spPr>
          <a:xfrm>
            <a:off x="9956529" y="4663439"/>
            <a:ext cx="1678134" cy="76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8894025" y="3847475"/>
            <a:ext cx="658500" cy="23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92688" y="4394073"/>
            <a:ext cx="304700" cy="3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80463" y="5128473"/>
            <a:ext cx="304700" cy="3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2438" y="4403948"/>
            <a:ext cx="304700" cy="3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8"/>
          <p:cNvCxnSpPr/>
          <p:nvPr/>
        </p:nvCxnSpPr>
        <p:spPr>
          <a:xfrm>
            <a:off x="348200" y="135050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8"/>
          <p:cNvSpPr txBox="1"/>
          <p:nvPr/>
        </p:nvSpPr>
        <p:spPr>
          <a:xfrm>
            <a:off x="327075" y="194225"/>
            <a:ext cx="11690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Carbon Emission Excel files are being cleaned using Python to create a single dataset.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 r="35220"/>
          <a:stretch/>
        </p:blipFill>
        <p:spPr>
          <a:xfrm>
            <a:off x="630350" y="1671725"/>
            <a:ext cx="5030725" cy="48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100" y="2057674"/>
            <a:ext cx="5382374" cy="3957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8"/>
          <p:cNvCxnSpPr/>
          <p:nvPr/>
        </p:nvCxnSpPr>
        <p:spPr>
          <a:xfrm>
            <a:off x="5784039" y="4097000"/>
            <a:ext cx="728100" cy="309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0"/>
          <p:cNvCxnSpPr/>
          <p:nvPr/>
        </p:nvCxnSpPr>
        <p:spPr>
          <a:xfrm>
            <a:off x="379850" y="138215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125" y="2898138"/>
            <a:ext cx="3797174" cy="25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4">
            <a:alphaModFix/>
          </a:blip>
          <a:srcRect b="35479"/>
          <a:stretch/>
        </p:blipFill>
        <p:spPr>
          <a:xfrm>
            <a:off x="760850" y="2011950"/>
            <a:ext cx="4652524" cy="431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0"/>
          <p:cNvCxnSpPr/>
          <p:nvPr/>
        </p:nvCxnSpPr>
        <p:spPr>
          <a:xfrm>
            <a:off x="5991202" y="4169088"/>
            <a:ext cx="726600" cy="5100"/>
          </a:xfrm>
          <a:prstGeom prst="bentConnector3">
            <a:avLst>
              <a:gd name="adj1" fmla="val -9979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" name="Google Shape;143;p10"/>
          <p:cNvSpPr txBox="1"/>
          <p:nvPr/>
        </p:nvSpPr>
        <p:spPr>
          <a:xfrm>
            <a:off x="327075" y="194225"/>
            <a:ext cx="1169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API is being leveraged for cleaning Carbon Emission Plant data for the Southern California Region, in order to create a single dataset.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11"/>
          <p:cNvCxnSpPr/>
          <p:nvPr/>
        </p:nvCxnSpPr>
        <p:spPr>
          <a:xfrm>
            <a:off x="327075" y="1371625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678" y="1748927"/>
            <a:ext cx="529750" cy="56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50" y="2311775"/>
            <a:ext cx="5500125" cy="240690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1"/>
          <p:cNvSpPr txBox="1"/>
          <p:nvPr/>
        </p:nvSpPr>
        <p:spPr>
          <a:xfrm>
            <a:off x="1791463" y="1371625"/>
            <a:ext cx="2426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U.S. Census Tract Data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450" y="5317850"/>
            <a:ext cx="5500125" cy="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675" y="4736800"/>
            <a:ext cx="529762" cy="56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5150" y="6325900"/>
            <a:ext cx="2993500" cy="4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4275" y="2568400"/>
            <a:ext cx="6111574" cy="36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/>
        </p:nvSpPr>
        <p:spPr>
          <a:xfrm>
            <a:off x="327075" y="194225"/>
            <a:ext cx="1169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SAS is being utilized for the Cleaning and Exploratory Analysis of the Population Data followed by merging all into single dataset.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075" y="1532663"/>
            <a:ext cx="1177299" cy="61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28561" y="1848625"/>
            <a:ext cx="1010939" cy="5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93125" y="1950313"/>
            <a:ext cx="1177300" cy="49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7583" y="1950325"/>
            <a:ext cx="1552790" cy="4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505" y="1969667"/>
            <a:ext cx="1746496" cy="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"/>
          <p:cNvSpPr txBox="1"/>
          <p:nvPr/>
        </p:nvSpPr>
        <p:spPr>
          <a:xfrm>
            <a:off x="5981675" y="1327550"/>
            <a:ext cx="212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collected from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6042375" y="1828675"/>
            <a:ext cx="5975100" cy="61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11"/>
          <p:cNvCxnSpPr>
            <a:stCxn id="164" idx="0"/>
            <a:endCxn id="163" idx="3"/>
          </p:cNvCxnSpPr>
          <p:nvPr/>
        </p:nvCxnSpPr>
        <p:spPr>
          <a:xfrm rot="5400000" flipH="1">
            <a:off x="8433525" y="1232275"/>
            <a:ext cx="270300" cy="922500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5"/>
          <p:cNvCxnSpPr/>
          <p:nvPr/>
        </p:nvCxnSpPr>
        <p:spPr>
          <a:xfrm>
            <a:off x="250800" y="136105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" name="Google Shape;172;p5"/>
          <p:cNvSpPr txBox="1"/>
          <p:nvPr/>
        </p:nvSpPr>
        <p:spPr>
          <a:xfrm>
            <a:off x="250800" y="135650"/>
            <a:ext cx="115509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‘PROC TRANSPOSE’ procedure of SAS is used to perform long-to-wide transpose restructuring of WUI datasets and are finally merged into a single dataset.</a:t>
            </a:r>
            <a:endParaRPr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00" y="1508250"/>
            <a:ext cx="5904250" cy="2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975" y="2884080"/>
            <a:ext cx="5639225" cy="22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322" y="4151400"/>
            <a:ext cx="5904253" cy="249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5"/>
          <p:cNvCxnSpPr>
            <a:endCxn id="174" idx="0"/>
          </p:cNvCxnSpPr>
          <p:nvPr/>
        </p:nvCxnSpPr>
        <p:spPr>
          <a:xfrm>
            <a:off x="6194788" y="2064780"/>
            <a:ext cx="2926800" cy="819300"/>
          </a:xfrm>
          <a:prstGeom prst="bentConnector2">
            <a:avLst/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7" name="Google Shape;177;p5"/>
          <p:cNvCxnSpPr>
            <a:stCxn id="174" idx="2"/>
          </p:cNvCxnSpPr>
          <p:nvPr/>
        </p:nvCxnSpPr>
        <p:spPr>
          <a:xfrm rot="5400000">
            <a:off x="7265488" y="4082475"/>
            <a:ext cx="770400" cy="2941800"/>
          </a:xfrm>
          <a:prstGeom prst="bentConnector2">
            <a:avLst/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6"/>
          <p:cNvCxnSpPr/>
          <p:nvPr/>
        </p:nvCxnSpPr>
        <p:spPr>
          <a:xfrm>
            <a:off x="250799" y="147673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4" name="Google Shape;18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50" y="1639825"/>
            <a:ext cx="3055375" cy="6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325" y="1958687"/>
            <a:ext cx="5754626" cy="458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550" y="2376975"/>
            <a:ext cx="3823225" cy="416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6"/>
          <p:cNvSpPr/>
          <p:nvPr/>
        </p:nvSpPr>
        <p:spPr>
          <a:xfrm>
            <a:off x="4383325" y="4199050"/>
            <a:ext cx="1582800" cy="381600"/>
          </a:xfrm>
          <a:prstGeom prst="rightArrow">
            <a:avLst>
              <a:gd name="adj1" fmla="val 50000"/>
              <a:gd name="adj2" fmla="val 163062"/>
            </a:avLst>
          </a:prstGeom>
          <a:solidFill>
            <a:srgbClr val="FCFCFC"/>
          </a:solidFill>
          <a:ln w="38100" cap="flat" cmpd="sng">
            <a:solidFill>
              <a:srgbClr val="AA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"/>
          <p:cNvSpPr txBox="1"/>
          <p:nvPr/>
        </p:nvSpPr>
        <p:spPr>
          <a:xfrm>
            <a:off x="182275" y="36250"/>
            <a:ext cx="11690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Python and Tableau, the Wildfire dataset obtained from CalFire website was cleaned and analysed to identify wildfire frequency variance, outliers and the rolling average.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4"/>
          <p:cNvCxnSpPr/>
          <p:nvPr/>
        </p:nvCxnSpPr>
        <p:spPr>
          <a:xfrm>
            <a:off x="250800" y="166470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4"/>
          <p:cNvSpPr txBox="1"/>
          <p:nvPr/>
        </p:nvSpPr>
        <p:spPr>
          <a:xfrm>
            <a:off x="10055100" y="2003125"/>
            <a:ext cx="21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875" y="4495576"/>
            <a:ext cx="1555650" cy="1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875" y="2806175"/>
            <a:ext cx="1438850" cy="11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475" y="2003125"/>
            <a:ext cx="8611449" cy="448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"/>
          <p:cNvSpPr txBox="1"/>
          <p:nvPr/>
        </p:nvSpPr>
        <p:spPr>
          <a:xfrm>
            <a:off x="250800" y="194225"/>
            <a:ext cx="11766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National Interagency Fire Center provided a comprehensive dataset that contained 243,727 fire incidences that required extensive data cleaning, filtering and dealing with missing values, prior merging with CalFire dataset.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g1713d2cdb70_1_1"/>
          <p:cNvCxnSpPr/>
          <p:nvPr/>
        </p:nvCxnSpPr>
        <p:spPr>
          <a:xfrm>
            <a:off x="250800" y="1370725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6" name="Google Shape;206;g1713d2cdb70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75" y="1811200"/>
            <a:ext cx="7137001" cy="41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713d2cdb70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1226" y="1991900"/>
            <a:ext cx="220980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713d2cdb70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294718" y="3527137"/>
            <a:ext cx="529750" cy="9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713d2cdb70_1_1"/>
          <p:cNvSpPr txBox="1"/>
          <p:nvPr/>
        </p:nvSpPr>
        <p:spPr>
          <a:xfrm>
            <a:off x="327075" y="194225"/>
            <a:ext cx="1169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is being pulled from a shared repository of NOAA and NIDIS. The data is freely available to the public.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Office PowerPoint</Application>
  <PresentationFormat>Widescreen</PresentationFormat>
  <Paragraphs>45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Lato</vt:lpstr>
      <vt:lpstr>Arial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Bhujbal</dc:creator>
  <cp:lastModifiedBy>Aditi Bhujbal</cp:lastModifiedBy>
  <cp:revision>1</cp:revision>
  <dcterms:created xsi:type="dcterms:W3CDTF">2022-10-07T00:27:34Z</dcterms:created>
  <dcterms:modified xsi:type="dcterms:W3CDTF">2022-10-27T23:59:00Z</dcterms:modified>
</cp:coreProperties>
</file>